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Funnel Display" panose="020B0604020202020204" charset="0"/>
      <p:regular r:id="rId11"/>
    </p:embeddedFont>
    <p:embeddedFont>
      <p:font typeface="Funnel Sans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055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1E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siva.parvathi@example.com?subject=SecureVote%20Inquir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hyperlink" Target="mailto:renuka@example.com?subject=SecureVote%20Inquiry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1611392"/>
            <a:ext cx="12954952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dirty="0">
                <a:solidFill>
                  <a:srgbClr val="3371A5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SecureVote</a:t>
            </a:r>
            <a:r>
              <a:rPr lang="en-US" sz="88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: Blockchain Voting Application</a:t>
            </a:r>
            <a:endParaRPr lang="en-US" sz="8850" dirty="0"/>
          </a:p>
        </p:txBody>
      </p:sp>
      <p:sp>
        <p:nvSpPr>
          <p:cNvPr id="5" name="Text 2"/>
          <p:cNvSpPr/>
          <p:nvPr/>
        </p:nvSpPr>
        <p:spPr>
          <a:xfrm>
            <a:off x="1793915" y="4786432"/>
            <a:ext cx="1104257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Ensuring Trust and Transparency in Digital Elections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837724" y="5924074"/>
            <a:ext cx="618553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Siva Parvathi &amp; Renuka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7614761" y="592407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Full-Stack Development Team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10439"/>
            <a:ext cx="1046654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Challenge: Trust in Digital Elections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9320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 an increasingly digital world, the integrity of voting processes faces significant scrutiny. Traditional online voting systems often lack the transparency and immutability required to build public trust, leading to concerns about: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828455"/>
            <a:ext cx="12954952" cy="1755458"/>
          </a:xfrm>
          <a:prstGeom prst="roundRect">
            <a:avLst>
              <a:gd name="adj" fmla="val 572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3836075"/>
            <a:ext cx="4313158" cy="1740218"/>
          </a:xfrm>
          <a:prstGeom prst="roundRect">
            <a:avLst>
              <a:gd name="adj" fmla="val 5777"/>
            </a:avLst>
          </a:prstGeom>
          <a:solidFill>
            <a:srgbClr val="FAF5EB"/>
          </a:solidFill>
          <a:ln/>
        </p:spPr>
      </p:sp>
      <p:sp>
        <p:nvSpPr>
          <p:cNvPr id="6" name="Text 4"/>
          <p:cNvSpPr/>
          <p:nvPr/>
        </p:nvSpPr>
        <p:spPr>
          <a:xfrm>
            <a:off x="1084659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Voter Impersonation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84659" y="4570928"/>
            <a:ext cx="38345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Ensuring each vote comes from an eligible, unique individual.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158502" y="3836075"/>
            <a:ext cx="4313277" cy="1740218"/>
          </a:xfrm>
          <a:prstGeom prst="rect">
            <a:avLst/>
          </a:prstGeom>
          <a:solidFill>
            <a:srgbClr val="FAF5EB"/>
          </a:solidFill>
          <a:ln/>
        </p:spPr>
      </p:sp>
      <p:sp>
        <p:nvSpPr>
          <p:cNvPr id="9" name="Shape 7"/>
          <p:cNvSpPr/>
          <p:nvPr/>
        </p:nvSpPr>
        <p:spPr>
          <a:xfrm>
            <a:off x="5158502" y="3836075"/>
            <a:ext cx="30480" cy="1740218"/>
          </a:xfrm>
          <a:prstGeom prst="roundRect">
            <a:avLst>
              <a:gd name="adj" fmla="val 329856"/>
            </a:avLst>
          </a:prstGeom>
          <a:solidFill>
            <a:srgbClr val="D5CDBE"/>
          </a:solidFill>
          <a:ln/>
        </p:spPr>
      </p:sp>
      <p:sp>
        <p:nvSpPr>
          <p:cNvPr id="10" name="Text 8"/>
          <p:cNvSpPr/>
          <p:nvPr/>
        </p:nvSpPr>
        <p:spPr>
          <a:xfrm>
            <a:off x="5397818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Manipulation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7818" y="4570928"/>
            <a:ext cx="383464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Preventing unauthorized alteration of votes or results.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471779" y="3836075"/>
            <a:ext cx="4313277" cy="1740218"/>
          </a:xfrm>
          <a:prstGeom prst="rect">
            <a:avLst/>
          </a:prstGeom>
          <a:solidFill>
            <a:srgbClr val="FAF5EB"/>
          </a:solidFill>
          <a:ln/>
        </p:spPr>
      </p:sp>
      <p:sp>
        <p:nvSpPr>
          <p:cNvPr id="13" name="Shape 11"/>
          <p:cNvSpPr/>
          <p:nvPr/>
        </p:nvSpPr>
        <p:spPr>
          <a:xfrm>
            <a:off x="9471779" y="3836075"/>
            <a:ext cx="30480" cy="1740218"/>
          </a:xfrm>
          <a:prstGeom prst="roundRect">
            <a:avLst>
              <a:gd name="adj" fmla="val 329856"/>
            </a:avLst>
          </a:prstGeom>
          <a:solidFill>
            <a:srgbClr val="D5CDBE"/>
          </a:solidFill>
          <a:ln/>
        </p:spPr>
      </p:sp>
      <p:sp>
        <p:nvSpPr>
          <p:cNvPr id="14" name="Text 12"/>
          <p:cNvSpPr/>
          <p:nvPr/>
        </p:nvSpPr>
        <p:spPr>
          <a:xfrm>
            <a:off x="9711095" y="4075390"/>
            <a:ext cx="284095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Lack of Transparency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711095" y="4570928"/>
            <a:ext cx="383464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Providing verifiable proof that all votes are counted accurately.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37724" y="585311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solution addresses these critical issues by leveraging blockchain technology for unparalleled security and verifiability.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2456" y="2761298"/>
            <a:ext cx="8886944" cy="506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Intuitive User Experience: Wireframe Overview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02456" y="3525679"/>
            <a:ext cx="13425488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design prioritizes a seamless and secure user journey, from registration to casting a vote and viewing results. The wireframe illustrates the key stages users will navigate: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2456" y="3994666"/>
            <a:ext cx="6626662" cy="516374"/>
          </a:xfrm>
          <a:prstGeom prst="roundRect">
            <a:avLst>
              <a:gd name="adj" fmla="val 48007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786664" y="4091464"/>
            <a:ext cx="25812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74502" y="4683085"/>
            <a:ext cx="2025253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Aadhaar &amp; OTP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74502" y="5039439"/>
            <a:ext cx="6282571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Secure identity verification.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7401163" y="3994666"/>
            <a:ext cx="6626781" cy="516374"/>
          </a:xfrm>
          <a:prstGeom prst="roundRect">
            <a:avLst>
              <a:gd name="adj" fmla="val 48007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585490" y="4091464"/>
            <a:ext cx="25812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573208" y="4683085"/>
            <a:ext cx="2025253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Wallet Connect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573208" y="5039439"/>
            <a:ext cx="6282690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Linking to the blockchain securely.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02456" y="5658922"/>
            <a:ext cx="6626662" cy="516374"/>
          </a:xfrm>
          <a:prstGeom prst="roundRect">
            <a:avLst>
              <a:gd name="adj" fmla="val 48007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3786664" y="5755719"/>
            <a:ext cx="25812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74502" y="6347341"/>
            <a:ext cx="2025253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Voting UI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74502" y="6703695"/>
            <a:ext cx="6282571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Proposals, party symbols, and vote casting.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7401163" y="5658922"/>
            <a:ext cx="6626781" cy="516374"/>
          </a:xfrm>
          <a:prstGeom prst="roundRect">
            <a:avLst>
              <a:gd name="adj" fmla="val 48007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585490" y="5755719"/>
            <a:ext cx="25812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573208" y="6347341"/>
            <a:ext cx="2025253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Live Results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7573208" y="6703695"/>
            <a:ext cx="6282690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Real-time, dynamic data visualization.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602456" y="7344728"/>
            <a:ext cx="13425488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streamlined flow ensures ease of use while maintaining robust security at every step.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870" y="742831"/>
            <a:ext cx="11247596" cy="568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SecureVote Solution: A Three-Layered Approach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76870" y="1698308"/>
            <a:ext cx="1327665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blockchain voting application is built on a robust, multi-layered architecture designed for security, transparency, and scalability.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6870" y="2225159"/>
            <a:ext cx="4296608" cy="5261610"/>
          </a:xfrm>
          <a:prstGeom prst="roundRect">
            <a:avLst>
              <a:gd name="adj" fmla="val 2554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54010" y="2225159"/>
            <a:ext cx="91440" cy="5261610"/>
          </a:xfrm>
          <a:prstGeom prst="roundRect">
            <a:avLst>
              <a:gd name="adj" fmla="val 88836"/>
            </a:avLst>
          </a:prstGeom>
          <a:solidFill>
            <a:srgbClr val="3371A5"/>
          </a:solidFill>
          <a:ln/>
        </p:spPr>
      </p:sp>
      <p:sp>
        <p:nvSpPr>
          <p:cNvPr id="6" name="Text 4"/>
          <p:cNvSpPr/>
          <p:nvPr/>
        </p:nvSpPr>
        <p:spPr>
          <a:xfrm>
            <a:off x="961668" y="2441377"/>
            <a:ext cx="3795593" cy="682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Frontend: User-Centric Design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961668" y="3239810"/>
            <a:ext cx="3795593" cy="1237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Built with 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React, TypeScript, Vite, shadcn-ui, and Tailwind CSS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the frontend provides a responsive, modern, and intuitive user interface. Features include: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61668" y="4593074"/>
            <a:ext cx="379559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Aadhaar registration &amp; OTP verification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961668" y="4970026"/>
            <a:ext cx="379559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Aptos wallet connection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961668" y="5346978"/>
            <a:ext cx="379559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Dynamic voting interface with party symbols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961668" y="6033254"/>
            <a:ext cx="379559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Real-time result dashboards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5166836" y="2225159"/>
            <a:ext cx="4296608" cy="5261610"/>
          </a:xfrm>
          <a:prstGeom prst="roundRect">
            <a:avLst>
              <a:gd name="adj" fmla="val 2554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143976" y="2225159"/>
            <a:ext cx="91440" cy="5261610"/>
          </a:xfrm>
          <a:prstGeom prst="roundRect">
            <a:avLst>
              <a:gd name="adj" fmla="val 88836"/>
            </a:avLst>
          </a:prstGeom>
          <a:solidFill>
            <a:srgbClr val="3371A5"/>
          </a:solidFill>
          <a:ln/>
        </p:spPr>
      </p:sp>
      <p:sp>
        <p:nvSpPr>
          <p:cNvPr id="14" name="Text 12"/>
          <p:cNvSpPr/>
          <p:nvPr/>
        </p:nvSpPr>
        <p:spPr>
          <a:xfrm>
            <a:off x="5451634" y="2441377"/>
            <a:ext cx="3795593" cy="682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Backend: Secure &amp; Scalable Data Management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5451634" y="3239810"/>
            <a:ext cx="3795593" cy="1237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Powered by 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Node.js, Express, and MongoDB (Mongoose)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the backend ensures secure user authentication and vote storage: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5451634" y="4593074"/>
            <a:ext cx="379559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Aadhaar &amp; OTP API for secure authentication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5451634" y="5279350"/>
            <a:ext cx="379559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 and vote storage to prevent double voting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5451634" y="5965627"/>
            <a:ext cx="379559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Policy management for government or DAO proposals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5451634" y="6651903"/>
            <a:ext cx="379559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Ensures only authenticated users can vote once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9656802" y="2225159"/>
            <a:ext cx="4296608" cy="5261610"/>
          </a:xfrm>
          <a:prstGeom prst="roundRect">
            <a:avLst>
              <a:gd name="adj" fmla="val 2554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9633942" y="2225159"/>
            <a:ext cx="91440" cy="5261610"/>
          </a:xfrm>
          <a:prstGeom prst="roundRect">
            <a:avLst>
              <a:gd name="adj" fmla="val 88836"/>
            </a:avLst>
          </a:prstGeom>
          <a:solidFill>
            <a:srgbClr val="3371A5"/>
          </a:solidFill>
          <a:ln/>
        </p:spPr>
      </p:sp>
      <p:sp>
        <p:nvSpPr>
          <p:cNvPr id="22" name="Text 20"/>
          <p:cNvSpPr/>
          <p:nvPr/>
        </p:nvSpPr>
        <p:spPr>
          <a:xfrm>
            <a:off x="9941600" y="2441377"/>
            <a:ext cx="3795593" cy="682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Blockchain: Trust &amp; Immutability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9941600" y="3239810"/>
            <a:ext cx="3795593" cy="927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Utilizing the 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Aptos blockchain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and 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Move language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for core voting logic and transparency: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9941600" y="4283750"/>
            <a:ext cx="379559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On-chain proposal management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9941600" y="4660702"/>
            <a:ext cx="379559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Enforced one-vote-per-address logic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9941600" y="5037653"/>
            <a:ext cx="379559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All critical votes recorded on-chain for verifiability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9941600" y="5723930"/>
            <a:ext cx="379559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Move's resource safety for data integrity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1326237"/>
            <a:ext cx="84306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Unwavering Security &amp; Integrity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238922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At the core of SecureVote is a commitment to security and data integrity, ensuring that every vote is authentic, unique, and verifiable.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3424476"/>
            <a:ext cx="4158734" cy="3478887"/>
          </a:xfrm>
          <a:prstGeom prst="roundRect">
            <a:avLst>
              <a:gd name="adj" fmla="val 289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084659" y="367141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371A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065" y="3828455"/>
            <a:ext cx="323136" cy="403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84659" y="4628793"/>
            <a:ext cx="35915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Aadhaar &amp; OTP Verification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84659" y="5124331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Eliminates fake registrations, ensuring only eligible citizens vote.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5235773" y="3424476"/>
            <a:ext cx="4158734" cy="3478887"/>
          </a:xfrm>
          <a:prstGeom prst="roundRect">
            <a:avLst>
              <a:gd name="adj" fmla="val 289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5482709" y="367141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371A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115" y="3828455"/>
            <a:ext cx="323136" cy="40386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82709" y="46287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One Vote Per User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5482709" y="5124331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Enforced by both backend logic and the Aptos smart contract, preventing duplicate votes.</a:t>
            </a:r>
            <a:endParaRPr lang="en-US" sz="1850" dirty="0"/>
          </a:p>
        </p:txBody>
      </p:sp>
      <p:sp>
        <p:nvSpPr>
          <p:cNvPr id="16" name="Shape 11"/>
          <p:cNvSpPr/>
          <p:nvPr/>
        </p:nvSpPr>
        <p:spPr>
          <a:xfrm>
            <a:off x="9633823" y="3424476"/>
            <a:ext cx="4158853" cy="3478887"/>
          </a:xfrm>
          <a:prstGeom prst="roundRect">
            <a:avLst>
              <a:gd name="adj" fmla="val 289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9880759" y="367141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371A5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8164" y="3828455"/>
            <a:ext cx="323136" cy="40386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880759" y="4628793"/>
            <a:ext cx="30844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On-chain Transparency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9880759" y="5124331"/>
            <a:ext cx="366498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All crucial voting data is immutably stored on the blockchain, providing a publicly verifiable audit trail.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068" y="575905"/>
            <a:ext cx="8089821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Voting Workflow: Step-by-Step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33068" y="1610678"/>
            <a:ext cx="1316426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streamlined workflow ensures a smooth and secure voting experience for every user.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8" y="2495431"/>
            <a:ext cx="6477357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42499" y="3333155"/>
            <a:ext cx="3630335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User Registration &amp; Verification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42499" y="3766780"/>
            <a:ext cx="605849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 enters their Aadhaar number, receives an OTP, and verifies their identity. This is managed by the backend API.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856" y="2181344"/>
            <a:ext cx="6477476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29287" y="3019068"/>
            <a:ext cx="246423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Wallet Connection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7629287" y="3452693"/>
            <a:ext cx="605861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user connects their Aptos wallet, linking their verified identity to a unique blockchain address.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8" y="5169813"/>
            <a:ext cx="6477357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42499" y="6007537"/>
            <a:ext cx="246423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Vote Casting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942499" y="6441162"/>
            <a:ext cx="6058495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 selects a proposal or policy and casts their vote. The backend validates eligibility and records the vote in MongoDB and on-chain via the Move contract.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856" y="4855726"/>
            <a:ext cx="6477476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29287" y="5693450"/>
            <a:ext cx="337530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Real-time Results &amp; Analytics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7629287" y="6127075"/>
            <a:ext cx="6058614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Immediately after voting, the user sees live results, dynamic charts, and detailed analytics reflecting the current voting outcome.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47918" y="494348"/>
            <a:ext cx="7934563" cy="528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3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Versatile Applications: Beyond Elections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29126" y="1382554"/>
            <a:ext cx="13372148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SecureVote's robust framework extends beyond traditional elections, offering transparent and auditable decision-making for various organizations.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6" y="2074545"/>
            <a:ext cx="4164449" cy="41644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9126" y="6441162"/>
            <a:ext cx="2207657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Government Elections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9126" y="6885146"/>
            <a:ext cx="4164449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Conduct national, state, or local elections with enhanced security and public trust.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822" y="2074545"/>
            <a:ext cx="4164449" cy="41644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9822" y="6441162"/>
            <a:ext cx="2114907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Policy Referendums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5239822" y="6885146"/>
            <a:ext cx="4164449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Facilitate transparent voting on government policies or community-wide initiatives.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0517" y="2074545"/>
            <a:ext cx="4164449" cy="416444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50517" y="6441162"/>
            <a:ext cx="3125748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DAO &amp; Community Governance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9850517" y="6885146"/>
            <a:ext cx="4164449" cy="862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Enable decentralized autonomous organizations (DAOs) and communities to make collective decisions with full transparency and auditability.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00751"/>
            <a:ext cx="12954952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6100" dirty="0">
                <a:solidFill>
                  <a:srgbClr val="3371A5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SecureVote: Building Trust in Every Vote.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37724" y="4622602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Thank you for your time.</a:t>
            </a:r>
            <a:endParaRPr lang="en-US" sz="2350" dirty="0"/>
          </a:p>
        </p:txBody>
      </p:sp>
      <p:pic>
        <p:nvPicPr>
          <p:cNvPr id="4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370433"/>
            <a:ext cx="1845350" cy="658297"/>
          </a:xfrm>
          <a:prstGeom prst="rect">
            <a:avLst/>
          </a:prstGeom>
        </p:spPr>
      </p:pic>
      <p:pic>
        <p:nvPicPr>
          <p:cNvPr id="5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731" y="5370433"/>
            <a:ext cx="2214324" cy="6582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679</Words>
  <Application>Microsoft Office PowerPoint</Application>
  <PresentationFormat>Custom</PresentationFormat>
  <Paragraphs>84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Funnel Display</vt:lpstr>
      <vt:lpstr>Funnel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NAGADIVYA SIVAPARVATHI</dc:creator>
  <cp:lastModifiedBy>NAGADIVYA SIVAPARVATHI</cp:lastModifiedBy>
  <cp:revision>2</cp:revision>
  <dcterms:created xsi:type="dcterms:W3CDTF">2025-08-14T05:23:43Z</dcterms:created>
  <dcterms:modified xsi:type="dcterms:W3CDTF">2025-08-14T07:15:12Z</dcterms:modified>
</cp:coreProperties>
</file>